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Anaheim"/>
      <p:regular r:id="rId37"/>
    </p:embeddedFont>
    <p:embeddedFont>
      <p:font typeface="Barlow Condensed ExtraBold"/>
      <p:bold r:id="rId38"/>
      <p:boldItalic r:id="rId39"/>
    </p:embeddedFont>
    <p:embeddedFont>
      <p:font typeface="Overpass Mono"/>
      <p:regular r:id="rId40"/>
      <p:bold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Mono-regular.fntdata"/><Relationship Id="rId20" Type="http://schemas.openxmlformats.org/officeDocument/2006/relationships/slide" Target="slides/slide16.xml"/><Relationship Id="rId42" Type="http://schemas.openxmlformats.org/officeDocument/2006/relationships/font" Target="fonts/Barlow-regular.fntdata"/><Relationship Id="rId41" Type="http://schemas.openxmlformats.org/officeDocument/2006/relationships/font" Target="fonts/OverpassMono-bold.fntdata"/><Relationship Id="rId22" Type="http://schemas.openxmlformats.org/officeDocument/2006/relationships/slide" Target="slides/slide18.xml"/><Relationship Id="rId44" Type="http://schemas.openxmlformats.org/officeDocument/2006/relationships/font" Target="fonts/Barlow-italic.fntdata"/><Relationship Id="rId21" Type="http://schemas.openxmlformats.org/officeDocument/2006/relationships/slide" Target="slides/slide17.xml"/><Relationship Id="rId43" Type="http://schemas.openxmlformats.org/officeDocument/2006/relationships/font" Target="fonts/Barlow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Barl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Anaheim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BarlowCondensedExtra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BarlowCondensedExtra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f7ca116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f7ca116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b2d68ba3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b2d68ba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af7ca116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af7ca116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af7ca116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af7ca116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af7ca116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af7ca116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af7ca116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af7ca116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b2d68ba3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b2d68ba3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af7ca116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af7ca116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af7ca116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af7ca11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af7ca11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af7ca11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b3994a781_0_25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b3994a781_0_25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af7ca116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af7ca116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af7ca116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af7ca116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b34d0e6d4_5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b34d0e6d4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af7ca11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af7ca11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af7ca116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af7ca116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af7ca116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af7ca116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af7ca116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af7ca116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af7ca116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af7ca116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b2d68b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b2d68b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b2d68ba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b2d68ba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b2f66a28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b2f66a2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d4cbd36da_4_3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d4cbd36da_4_3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b3994a781_0_25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b3994a781_0_25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b9fd067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b9fd067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22dda0a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22dda0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af7ca116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af7ca116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af7ca116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af7ca116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b2d68ba3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b2d68ba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type="ctrTitle"/>
          </p:nvPr>
        </p:nvSpPr>
        <p:spPr>
          <a:xfrm>
            <a:off x="475650" y="1302699"/>
            <a:ext cx="8520600" cy="150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500"/>
              <a:t>Diamonds’ Price 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Prediction Project</a:t>
            </a:r>
            <a:endParaRPr sz="4500"/>
          </a:p>
        </p:txBody>
      </p:sp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769050" y="3396100"/>
            <a:ext cx="85206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Anas abdullah (L)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Abdullah al-nemrat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Omar Abu-Rish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/>
        </p:nvSpPr>
        <p:spPr>
          <a:xfrm>
            <a:off x="188025" y="217700"/>
            <a:ext cx="476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 first thing we do is </a:t>
            </a:r>
            <a:r>
              <a:rPr lang="en" sz="20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set_index</a:t>
            </a: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(), and then we </a:t>
            </a:r>
            <a:r>
              <a:rPr lang="en" sz="20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remove </a:t>
            </a:r>
            <a:r>
              <a:rPr lang="en" sz="20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outliers </a:t>
            </a: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from data :</a:t>
            </a: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00" name="Google Shape;400;p34"/>
          <p:cNvPicPr preferRelativeResize="0"/>
          <p:nvPr/>
        </p:nvPicPr>
        <p:blipFill rotWithShape="1">
          <a:blip r:embed="rId3">
            <a:alphaModFix/>
          </a:blip>
          <a:srcRect b="26016" l="24611" r="21369" t="36906"/>
          <a:stretch/>
        </p:blipFill>
        <p:spPr>
          <a:xfrm>
            <a:off x="188025" y="1101225"/>
            <a:ext cx="7621850" cy="29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5"/>
          <p:cNvPicPr preferRelativeResize="0"/>
          <p:nvPr/>
        </p:nvPicPr>
        <p:blipFill rotWithShape="1">
          <a:blip r:embed="rId3">
            <a:alphaModFix/>
          </a:blip>
          <a:srcRect b="15166" l="7541" r="42312" t="30435"/>
          <a:stretch/>
        </p:blipFill>
        <p:spPr>
          <a:xfrm>
            <a:off x="67150" y="1342975"/>
            <a:ext cx="4334123" cy="3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 rotWithShape="1">
          <a:blip r:embed="rId4">
            <a:alphaModFix/>
          </a:blip>
          <a:srcRect b="15077" l="6861" r="42123" t="29612"/>
          <a:stretch/>
        </p:blipFill>
        <p:spPr>
          <a:xfrm>
            <a:off x="4517650" y="1342975"/>
            <a:ext cx="4626348" cy="30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/>
          <p:nvPr/>
        </p:nvSpPr>
        <p:spPr>
          <a:xfrm>
            <a:off x="3027600" y="201450"/>
            <a:ext cx="3088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After </a:t>
            </a:r>
            <a:endParaRPr b="1" sz="43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/>
        </p:nvSpPr>
        <p:spPr>
          <a:xfrm>
            <a:off x="113375" y="105425"/>
            <a:ext cx="419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After thinking about </a:t>
            </a:r>
            <a:r>
              <a:rPr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adding some features</a:t>
            </a: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we found some results :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187925" y="953500"/>
            <a:ext cx="41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Size = x * y * z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Table_width = table * y / 100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Depth_of_diamond = depth * y / 100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 rotWithShape="1">
          <a:blip r:embed="rId3">
            <a:alphaModFix/>
          </a:blip>
          <a:srcRect b="32304" l="7153" r="53928" t="59344"/>
          <a:stretch/>
        </p:blipFill>
        <p:spPr>
          <a:xfrm>
            <a:off x="187925" y="1784800"/>
            <a:ext cx="8349351" cy="10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 txBox="1"/>
          <p:nvPr/>
        </p:nvSpPr>
        <p:spPr>
          <a:xfrm>
            <a:off x="113375" y="3048500"/>
            <a:ext cx="37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</a:t>
            </a:r>
            <a:r>
              <a:rPr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delete some features </a:t>
            </a: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187925" y="3437950"/>
            <a:ext cx="119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X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Y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Z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946025" y="3437950"/>
            <a:ext cx="205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Table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Depth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Cut , color , clarity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4">
            <a:alphaModFix/>
          </a:blip>
          <a:srcRect b="53658" l="5055" r="38893" t="42315"/>
          <a:stretch/>
        </p:blipFill>
        <p:spPr>
          <a:xfrm>
            <a:off x="187925" y="4269250"/>
            <a:ext cx="811614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7"/>
          <p:cNvPicPr preferRelativeResize="0"/>
          <p:nvPr/>
        </p:nvPicPr>
        <p:blipFill rotWithShape="1">
          <a:blip r:embed="rId3">
            <a:alphaModFix/>
          </a:blip>
          <a:srcRect b="16275" l="22571" r="12362" t="24605"/>
          <a:stretch/>
        </p:blipFill>
        <p:spPr>
          <a:xfrm>
            <a:off x="265075" y="846050"/>
            <a:ext cx="8613849" cy="42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 rotWithShape="1">
          <a:blip r:embed="rId4">
            <a:alphaModFix/>
          </a:blip>
          <a:srcRect b="51789" l="19630" r="39539" t="40113"/>
          <a:stretch/>
        </p:blipFill>
        <p:spPr>
          <a:xfrm>
            <a:off x="695825" y="0"/>
            <a:ext cx="7752351" cy="7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25"/>
            <a:ext cx="8839199" cy="48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 rotWithShape="1">
          <a:blip r:embed="rId4">
            <a:alphaModFix/>
          </a:blip>
          <a:srcRect b="58321" l="19771" r="38893" t="33923"/>
          <a:stretch/>
        </p:blipFill>
        <p:spPr>
          <a:xfrm>
            <a:off x="2967925" y="204275"/>
            <a:ext cx="5949275" cy="67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900" y="855588"/>
            <a:ext cx="6924951" cy="39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9"/>
          <p:cNvSpPr txBox="1"/>
          <p:nvPr/>
        </p:nvSpPr>
        <p:spPr>
          <a:xfrm>
            <a:off x="2611350" y="224400"/>
            <a:ext cx="3921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Cut value counts</a:t>
            </a:r>
            <a:endParaRPr sz="29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0"/>
          <p:cNvPicPr preferRelativeResize="0"/>
          <p:nvPr/>
        </p:nvPicPr>
        <p:blipFill rotWithShape="1">
          <a:blip r:embed="rId3">
            <a:alphaModFix/>
          </a:blip>
          <a:srcRect b="10170" l="5875" r="24838" t="33485"/>
          <a:stretch/>
        </p:blipFill>
        <p:spPr>
          <a:xfrm>
            <a:off x="180725" y="953500"/>
            <a:ext cx="8782550" cy="40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1"/>
          <p:cNvPicPr preferRelativeResize="0"/>
          <p:nvPr/>
        </p:nvPicPr>
        <p:blipFill rotWithShape="1">
          <a:blip r:embed="rId3">
            <a:alphaModFix/>
          </a:blip>
          <a:srcRect b="16707" l="18456" r="28675" t="17333"/>
          <a:stretch/>
        </p:blipFill>
        <p:spPr>
          <a:xfrm>
            <a:off x="523750" y="34800"/>
            <a:ext cx="8003975" cy="5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data </a:t>
            </a:r>
            <a:endParaRPr/>
          </a:p>
        </p:txBody>
      </p:sp>
      <p:sp>
        <p:nvSpPr>
          <p:cNvPr id="452" name="Google Shape;452;p42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/>
        </p:nvSpPr>
        <p:spPr>
          <a:xfrm>
            <a:off x="556500" y="-109700"/>
            <a:ext cx="803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From the previous figure we Decided to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split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the data by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cut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we used the function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StratifiedShuffleSplit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 b="29839" l="32362" r="21032" t="29333"/>
          <a:stretch/>
        </p:blipFill>
        <p:spPr>
          <a:xfrm>
            <a:off x="1060925" y="678150"/>
            <a:ext cx="7221424" cy="31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 rotWithShape="1">
          <a:blip r:embed="rId4">
            <a:alphaModFix/>
          </a:blip>
          <a:srcRect b="36547" l="29666" r="18196" t="49085"/>
          <a:stretch/>
        </p:blipFill>
        <p:spPr>
          <a:xfrm>
            <a:off x="881086" y="3894501"/>
            <a:ext cx="7454651" cy="11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of diamonds project</a:t>
            </a:r>
            <a:endParaRPr/>
          </a:p>
        </p:txBody>
      </p:sp>
      <p:sp>
        <p:nvSpPr>
          <p:cNvPr id="337" name="Google Shape;337;p26"/>
          <p:cNvSpPr txBox="1"/>
          <p:nvPr>
            <p:ph idx="1" type="subTitle"/>
          </p:nvPr>
        </p:nvSpPr>
        <p:spPr>
          <a:xfrm flipH="1">
            <a:off x="507775" y="1150300"/>
            <a:ext cx="83409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have </a:t>
            </a:r>
            <a:r>
              <a:rPr lang="en" sz="1300"/>
              <a:t>eleven</a:t>
            </a:r>
            <a:r>
              <a:rPr lang="en" sz="1300"/>
              <a:t> feature , </a:t>
            </a:r>
            <a:r>
              <a:rPr lang="en" sz="1300"/>
              <a:t>where each feature represents the following</a:t>
            </a:r>
            <a:r>
              <a:rPr lang="en" sz="1300"/>
              <a:t> 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AutoNum type="arabicPeriod"/>
            </a:pPr>
            <a:r>
              <a:rPr lang="en" sz="1300"/>
              <a:t>Carat : carat weight of the diamonds 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AutoNum type="arabicPeriod"/>
            </a:pPr>
            <a:r>
              <a:rPr lang="en" sz="1300"/>
              <a:t>Cut : Describe cut quality of the diamond. Quality in increasing order Fair, Good, Very Good, Premium, Ideal 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AutoNum type="arabicPeriod"/>
            </a:pPr>
            <a:r>
              <a:rPr lang="en" sz="1300"/>
              <a:t>Color : Color of the diamond, with D being the best and J the worst .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AutoNum type="arabicPeriod"/>
            </a:pPr>
            <a:r>
              <a:rPr lang="en" sz="1300"/>
              <a:t>Clarity : How obvious inclusions are within the diamond:(in order from best to worst, FL = flawless, I3= level 3 inclusions) FL,IF, VVS1, VVS2, VS1, VS2, SI1, SI2, I1, I2, I3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naheim"/>
              <a:buAutoNum type="arabicPeriod"/>
            </a:pPr>
            <a:r>
              <a:rPr lang="en" sz="1300"/>
              <a:t>Depth : The height of a diamond, measured from the culet to the table, divided by its average girdle diameter.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naheim"/>
              <a:buAutoNum type="arabicPeriod"/>
            </a:pPr>
            <a:r>
              <a:rPr lang="en" sz="1300"/>
              <a:t>Tabel : The width of the diamond's table expressed as a percentage of its average diameter.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naheim"/>
              <a:buAutoNum type="arabicPeriod"/>
            </a:pPr>
            <a:r>
              <a:rPr lang="en" sz="1300"/>
              <a:t>Price : The price of the diamonds 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AutoNum type="arabicPeriod"/>
            </a:pPr>
            <a:r>
              <a:rPr lang="en" sz="1300"/>
              <a:t>X : </a:t>
            </a:r>
            <a:r>
              <a:rPr lang="en" sz="1300"/>
              <a:t>Length</a:t>
            </a:r>
            <a:r>
              <a:rPr lang="en" sz="1300"/>
              <a:t> mm 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AutoNum type="arabicPeriod"/>
            </a:pPr>
            <a:r>
              <a:rPr lang="en" sz="1300"/>
              <a:t>Y : width mm 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AutoNum type="arabicPeriod"/>
            </a:pPr>
            <a:r>
              <a:rPr lang="en" sz="1300"/>
              <a:t>Z : Depth mm 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AutoNum type="arabicPeriod"/>
            </a:pPr>
            <a:r>
              <a:rPr lang="en" sz="1300"/>
              <a:t>Unnamed: 0 : Index counter .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pipeline</a:t>
            </a:r>
            <a:endParaRPr/>
          </a:p>
        </p:txBody>
      </p:sp>
      <p:sp>
        <p:nvSpPr>
          <p:cNvPr id="465" name="Google Shape;465;p44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/>
          <p:nvPr/>
        </p:nvSpPr>
        <p:spPr>
          <a:xfrm>
            <a:off x="1953300" y="78300"/>
            <a:ext cx="52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First we must build a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class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that will allow us to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add and remove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features :</a:t>
            </a:r>
            <a:endParaRPr sz="3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b="23959" l="28999" r="27353" t="37421"/>
          <a:stretch/>
        </p:blipFill>
        <p:spPr>
          <a:xfrm>
            <a:off x="817200" y="1001700"/>
            <a:ext cx="7606800" cy="37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/>
          <p:nvPr/>
        </p:nvSpPr>
        <p:spPr>
          <a:xfrm>
            <a:off x="-200" y="2542874"/>
            <a:ext cx="9144000" cy="671412"/>
          </a:xfrm>
          <a:custGeom>
            <a:rect b="b" l="l" r="r" t="t"/>
            <a:pathLst>
              <a:path extrusionOk="0" h="20980" w="28575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5242479" y="2538524"/>
            <a:ext cx="1762144" cy="671412"/>
          </a:xfrm>
          <a:custGeom>
            <a:rect b="b" l="l" r="r" t="t"/>
            <a:pathLst>
              <a:path extrusionOk="0" h="20980" w="55067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3526228" y="2538524"/>
            <a:ext cx="1871872" cy="671412"/>
          </a:xfrm>
          <a:custGeom>
            <a:rect b="b" l="l" r="r" t="t"/>
            <a:pathLst>
              <a:path extrusionOk="0" h="20980" w="58496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1813019" y="2542874"/>
            <a:ext cx="1871872" cy="671412"/>
          </a:xfrm>
          <a:custGeom>
            <a:rect b="b" l="l" r="r" t="t"/>
            <a:pathLst>
              <a:path extrusionOk="0" h="20980" w="58496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"/>
          <p:cNvSpPr/>
          <p:nvPr/>
        </p:nvSpPr>
        <p:spPr>
          <a:xfrm>
            <a:off x="-200" y="2699869"/>
            <a:ext cx="9144000" cy="357436"/>
          </a:xfrm>
          <a:custGeom>
            <a:rect b="b" l="l" r="r" t="t"/>
            <a:pathLst>
              <a:path extrusionOk="0" h="11169" w="28575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6"/>
          <p:cNvSpPr txBox="1"/>
          <p:nvPr/>
        </p:nvSpPr>
        <p:spPr>
          <a:xfrm flipH="1">
            <a:off x="2362100" y="3500800"/>
            <a:ext cx="4311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By categories we put it</a:t>
            </a:r>
            <a:endParaRPr b="1" sz="220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 flipH="1">
            <a:off x="1148012" y="1899650"/>
            <a:ext cx="3201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Class we are </a:t>
            </a:r>
            <a:r>
              <a:rPr b="1" lang="en" sz="20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build</a:t>
            </a:r>
            <a:endParaRPr b="1" sz="200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 flipH="1">
            <a:off x="5068817" y="1876680"/>
            <a:ext cx="2112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By testing </a:t>
            </a:r>
            <a:endParaRPr b="1" sz="220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4" name="Google Shape;484;p4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pipeline</a:t>
            </a:r>
            <a:endParaRPr/>
          </a:p>
        </p:txBody>
      </p:sp>
      <p:sp>
        <p:nvSpPr>
          <p:cNvPr id="485" name="Google Shape;485;p46"/>
          <p:cNvSpPr txBox="1"/>
          <p:nvPr/>
        </p:nvSpPr>
        <p:spPr>
          <a:xfrm flipH="1">
            <a:off x="1907025" y="2700225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50505"/>
                </a:solidFill>
                <a:latin typeface="Overpass Mono"/>
                <a:ea typeface="Overpass Mono"/>
                <a:cs typeface="Overpass Mono"/>
                <a:sym typeface="Overpass Mono"/>
              </a:rPr>
              <a:t>attribs_adder</a:t>
            </a:r>
            <a:endParaRPr b="1" sz="1200">
              <a:solidFill>
                <a:srgbClr val="05050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 flipH="1">
            <a:off x="5292850" y="2695875"/>
            <a:ext cx="1661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50505"/>
                </a:solidFill>
                <a:latin typeface="Overpass Mono"/>
                <a:ea typeface="Overpass Mono"/>
                <a:cs typeface="Overpass Mono"/>
                <a:sym typeface="Overpass Mono"/>
              </a:rPr>
              <a:t>standard_scaler</a:t>
            </a:r>
            <a:endParaRPr b="1" sz="1200">
              <a:solidFill>
                <a:srgbClr val="05050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7" name="Google Shape;487;p46"/>
          <p:cNvSpPr txBox="1"/>
          <p:nvPr/>
        </p:nvSpPr>
        <p:spPr>
          <a:xfrm flipH="1">
            <a:off x="3581075" y="2695875"/>
            <a:ext cx="1661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Ordinal Encoder</a:t>
            </a:r>
            <a:endParaRPr b="1" sz="120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488" name="Google Shape;488;p46"/>
          <p:cNvCxnSpPr/>
          <p:nvPr/>
        </p:nvCxnSpPr>
        <p:spPr>
          <a:xfrm>
            <a:off x="2738613" y="2325775"/>
            <a:ext cx="0" cy="22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89" name="Google Shape;489;p46"/>
          <p:cNvCxnSpPr/>
          <p:nvPr/>
        </p:nvCxnSpPr>
        <p:spPr>
          <a:xfrm>
            <a:off x="6123325" y="2320575"/>
            <a:ext cx="0" cy="22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0" name="Google Shape;490;p46"/>
          <p:cNvCxnSpPr/>
          <p:nvPr/>
        </p:nvCxnSpPr>
        <p:spPr>
          <a:xfrm rot="10800000">
            <a:off x="4517595" y="3214275"/>
            <a:ext cx="0" cy="22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/>
          <p:nvPr/>
        </p:nvSpPr>
        <p:spPr>
          <a:xfrm>
            <a:off x="878550" y="360300"/>
            <a:ext cx="738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Then we build the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pipeline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 two stages (the first for digital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features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the second for object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features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) :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6" name="Google Shape;496;p47"/>
          <p:cNvPicPr preferRelativeResize="0"/>
          <p:nvPr/>
        </p:nvPicPr>
        <p:blipFill rotWithShape="1">
          <a:blip r:embed="rId3">
            <a:alphaModFix/>
          </a:blip>
          <a:srcRect b="36376" l="22269" r="41893" t="60750"/>
          <a:stretch/>
        </p:blipFill>
        <p:spPr>
          <a:xfrm>
            <a:off x="146775" y="3946300"/>
            <a:ext cx="8850427" cy="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 rotWithShape="1">
          <a:blip r:embed="rId4">
            <a:alphaModFix/>
          </a:blip>
          <a:srcRect b="29493" l="7876" r="17463" t="48562"/>
          <a:stretch/>
        </p:blipFill>
        <p:spPr>
          <a:xfrm>
            <a:off x="63800" y="1356375"/>
            <a:ext cx="9016399" cy="22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Find best model</a:t>
            </a:r>
            <a:endParaRPr sz="4200"/>
          </a:p>
        </p:txBody>
      </p:sp>
      <p:sp>
        <p:nvSpPr>
          <p:cNvPr id="503" name="Google Shape;503;p48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/>
        </p:nvSpPr>
        <p:spPr>
          <a:xfrm>
            <a:off x="4096000" y="523750"/>
            <a:ext cx="33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9" name="Google Shape;509;p49"/>
          <p:cNvSpPr txBox="1"/>
          <p:nvPr/>
        </p:nvSpPr>
        <p:spPr>
          <a:xfrm>
            <a:off x="1161000" y="-69425"/>
            <a:ext cx="682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After trying a lot of models, we didn't find a better model than the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RandomForestRegressor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model :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b="37355" l="22691" r="43496" t="42689"/>
          <a:stretch/>
        </p:blipFill>
        <p:spPr>
          <a:xfrm>
            <a:off x="1691926" y="773400"/>
            <a:ext cx="5949476" cy="19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/>
        </p:nvSpPr>
        <p:spPr>
          <a:xfrm>
            <a:off x="2389650" y="2628700"/>
            <a:ext cx="436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Test the model in test data :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4">
            <a:alphaModFix/>
          </a:blip>
          <a:srcRect b="40139" l="22482" r="40581" t="36017"/>
          <a:stretch/>
        </p:blipFill>
        <p:spPr>
          <a:xfrm>
            <a:off x="1839850" y="3182800"/>
            <a:ext cx="5801549" cy="18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/>
        </p:nvSpPr>
        <p:spPr>
          <a:xfrm>
            <a:off x="1758463" y="432950"/>
            <a:ext cx="562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We judge it was the best after running the function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cross validation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: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8" name="Google Shape;518;p50"/>
          <p:cNvPicPr preferRelativeResize="0"/>
          <p:nvPr/>
        </p:nvPicPr>
        <p:blipFill rotWithShape="1">
          <a:blip r:embed="rId3">
            <a:alphaModFix/>
          </a:blip>
          <a:srcRect b="39595" l="24165" r="20937" t="36644"/>
          <a:stretch/>
        </p:blipFill>
        <p:spPr>
          <a:xfrm>
            <a:off x="74350" y="1786100"/>
            <a:ext cx="8995325" cy="2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Fine-Tune</a:t>
            </a:r>
            <a:endParaRPr sz="4200"/>
          </a:p>
        </p:txBody>
      </p:sp>
      <p:sp>
        <p:nvSpPr>
          <p:cNvPr id="524" name="Google Shape;524;p51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/>
          <p:nvPr/>
        </p:nvSpPr>
        <p:spPr>
          <a:xfrm>
            <a:off x="1651825" y="134275"/>
            <a:ext cx="565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To improve the model through a hyperparameter, we use the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GridSearchCV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30" name="Google Shape;530;p52"/>
          <p:cNvPicPr preferRelativeResize="0"/>
          <p:nvPr/>
        </p:nvPicPr>
        <p:blipFill rotWithShape="1">
          <a:blip r:embed="rId3">
            <a:alphaModFix/>
          </a:blip>
          <a:srcRect b="26924" l="5470" r="19488" t="39230"/>
          <a:stretch/>
        </p:blipFill>
        <p:spPr>
          <a:xfrm>
            <a:off x="149075" y="1985600"/>
            <a:ext cx="8845851" cy="297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2"/>
          <p:cNvSpPr txBox="1"/>
          <p:nvPr/>
        </p:nvSpPr>
        <p:spPr>
          <a:xfrm>
            <a:off x="694650" y="1353125"/>
            <a:ext cx="775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After testing, we found that this is the best 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parameter :</a:t>
            </a:r>
            <a:endParaRPr sz="2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3"/>
          <p:cNvPicPr preferRelativeResize="0"/>
          <p:nvPr/>
        </p:nvPicPr>
        <p:blipFill rotWithShape="1">
          <a:blip r:embed="rId3">
            <a:alphaModFix/>
          </a:blip>
          <a:srcRect b="21681" l="5482" r="52312" t="58301"/>
          <a:stretch/>
        </p:blipFill>
        <p:spPr>
          <a:xfrm>
            <a:off x="215775" y="1740300"/>
            <a:ext cx="8712450" cy="23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3"/>
          <p:cNvSpPr txBox="1"/>
          <p:nvPr/>
        </p:nvSpPr>
        <p:spPr>
          <a:xfrm>
            <a:off x="845250" y="228325"/>
            <a:ext cx="745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After applying the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final_model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to the test data and finding the </a:t>
            </a: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Root_Mean_Square_Error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we got this result :    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343" name="Google Shape;343;p27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7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verpass Mono"/>
                <a:ea typeface="Overpass Mono"/>
                <a:cs typeface="Overpass Mono"/>
                <a:sym typeface="Overpass Mono"/>
              </a:rPr>
              <a:t>Overview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7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7"/>
          <p:cNvSpPr txBox="1"/>
          <p:nvPr>
            <p:ph idx="3" type="subTitle"/>
          </p:nvPr>
        </p:nvSpPr>
        <p:spPr>
          <a:xfrm flipH="1">
            <a:off x="4811575" y="2163525"/>
            <a:ext cx="28404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data and </a:t>
            </a:r>
            <a:r>
              <a:rPr lang="en"/>
              <a:t>create</a:t>
            </a:r>
            <a:r>
              <a:rPr lang="en"/>
              <a:t> pipeline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7" name="Google Shape;347;p27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7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the data</a:t>
            </a:r>
            <a:endParaRPr/>
          </a:p>
        </p:txBody>
      </p:sp>
      <p:sp>
        <p:nvSpPr>
          <p:cNvPr id="349" name="Google Shape;349;p27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7"/>
          <p:cNvSpPr txBox="1"/>
          <p:nvPr>
            <p:ph idx="9" type="subTitle"/>
          </p:nvPr>
        </p:nvSpPr>
        <p:spPr>
          <a:xfrm flipH="1">
            <a:off x="4811825" y="3573475"/>
            <a:ext cx="2932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</a:t>
            </a:r>
            <a:r>
              <a:rPr lang="en"/>
              <a:t>best</a:t>
            </a:r>
            <a:r>
              <a:rPr lang="en"/>
              <a:t> </a:t>
            </a:r>
            <a:r>
              <a:rPr lang="en"/>
              <a:t>model and Fine-Tune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accuracy we finally got</a:t>
            </a:r>
            <a:endParaRPr sz="2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43" name="Google Shape;543;p54"/>
          <p:cNvSpPr txBox="1"/>
          <p:nvPr>
            <p:ph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98.2%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type="title"/>
          </p:nvPr>
        </p:nvSpPr>
        <p:spPr>
          <a:xfrm>
            <a:off x="2148700" y="659950"/>
            <a:ext cx="52242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THANKS!</a:t>
            </a:r>
            <a:endParaRPr sz="8600"/>
          </a:p>
        </p:txBody>
      </p:sp>
      <p:sp>
        <p:nvSpPr>
          <p:cNvPr id="549" name="Google Shape;549;p55"/>
          <p:cNvSpPr txBox="1"/>
          <p:nvPr>
            <p:ph idx="1" type="subTitle"/>
          </p:nvPr>
        </p:nvSpPr>
        <p:spPr>
          <a:xfrm>
            <a:off x="2276350" y="4228350"/>
            <a:ext cx="45525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Anas abdullah (L)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Abdullah al-nemrat 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Omar Abu-Rish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</p:txBody>
      </p:sp>
      <p:pic>
        <p:nvPicPr>
          <p:cNvPr id="550" name="Google Shape;550;p55"/>
          <p:cNvPicPr preferRelativeResize="0"/>
          <p:nvPr/>
        </p:nvPicPr>
        <p:blipFill rotWithShape="1">
          <a:blip r:embed="rId3">
            <a:alphaModFix/>
          </a:blip>
          <a:srcRect b="21261" l="19896" r="35189" t="35873"/>
          <a:stretch/>
        </p:blipFill>
        <p:spPr>
          <a:xfrm>
            <a:off x="2551600" y="3035050"/>
            <a:ext cx="4002001" cy="11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8"/>
          <p:cNvPicPr preferRelativeResize="0"/>
          <p:nvPr/>
        </p:nvPicPr>
        <p:blipFill rotWithShape="1">
          <a:blip r:embed="rId3">
            <a:alphaModFix/>
          </a:blip>
          <a:srcRect b="4812" l="24495" r="9353" t="18187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560825" y="2034950"/>
            <a:ext cx="35127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 this project, you will build a machine learning model to predict diamonds prices 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walk through the different steps of the building process: read and visualizing the data. Then, cleaning and data modification. Finally, selecting the best model and model evaluation.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57" name="Google Shape;357;p28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64" name="Google Shape;364;p29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/>
          <p:nvPr>
            <p:ph idx="1" type="body"/>
          </p:nvPr>
        </p:nvSpPr>
        <p:spPr>
          <a:xfrm>
            <a:off x="4431725" y="16760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 applying describe(), info() and isna().sum() we figured that there are no missing data, and also we have three object columns and that there are </a:t>
            </a:r>
            <a:r>
              <a:rPr lang="en" sz="2000"/>
              <a:t>outlier</a:t>
            </a:r>
            <a:r>
              <a:rPr lang="en" sz="2000"/>
              <a:t> values.</a:t>
            </a:r>
            <a:endParaRPr sz="2000"/>
          </a:p>
        </p:txBody>
      </p:sp>
      <p:sp>
        <p:nvSpPr>
          <p:cNvPr id="370" name="Google Shape;370;p30"/>
          <p:cNvSpPr txBox="1"/>
          <p:nvPr>
            <p:ph type="title"/>
          </p:nvPr>
        </p:nvSpPr>
        <p:spPr>
          <a:xfrm>
            <a:off x="4207556" y="5400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1"/>
          <p:cNvPicPr preferRelativeResize="0"/>
          <p:nvPr/>
        </p:nvPicPr>
        <p:blipFill rotWithShape="1">
          <a:blip r:embed="rId3">
            <a:alphaModFix/>
          </a:blip>
          <a:srcRect b="28482" l="5868" r="58086" t="52367"/>
          <a:stretch/>
        </p:blipFill>
        <p:spPr>
          <a:xfrm>
            <a:off x="53725" y="53725"/>
            <a:ext cx="5841900" cy="1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 rotWithShape="1">
          <a:blip r:embed="rId4">
            <a:alphaModFix/>
          </a:blip>
          <a:srcRect b="14059" l="5766" r="45689" t="57510"/>
          <a:stretch/>
        </p:blipFill>
        <p:spPr>
          <a:xfrm>
            <a:off x="53725" y="2659025"/>
            <a:ext cx="7372801" cy="23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/>
          <p:cNvPicPr preferRelativeResize="0"/>
          <p:nvPr/>
        </p:nvPicPr>
        <p:blipFill rotWithShape="1">
          <a:blip r:embed="rId5">
            <a:alphaModFix/>
          </a:blip>
          <a:srcRect b="44305" l="5479" r="77043" t="28527"/>
          <a:stretch/>
        </p:blipFill>
        <p:spPr>
          <a:xfrm>
            <a:off x="5962650" y="53725"/>
            <a:ext cx="3119374" cy="25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1"/>
          <p:cNvSpPr/>
          <p:nvPr/>
        </p:nvSpPr>
        <p:spPr>
          <a:xfrm>
            <a:off x="5796336" y="3669197"/>
            <a:ext cx="827800" cy="393975"/>
          </a:xfrm>
          <a:custGeom>
            <a:rect b="b" l="l" r="r" t="t"/>
            <a:pathLst>
              <a:path extrusionOk="0" h="15759" w="33112">
                <a:moveTo>
                  <a:pt x="20084" y="3105"/>
                </a:moveTo>
                <a:cubicBezTo>
                  <a:pt x="24561" y="3105"/>
                  <a:pt x="34062" y="2523"/>
                  <a:pt x="32977" y="6866"/>
                </a:cubicBezTo>
                <a:cubicBezTo>
                  <a:pt x="31695" y="11996"/>
                  <a:pt x="24140" y="13104"/>
                  <a:pt x="19010" y="14386"/>
                </a:cubicBezTo>
                <a:cubicBezTo>
                  <a:pt x="13235" y="15830"/>
                  <a:pt x="4585" y="17189"/>
                  <a:pt x="1283" y="12237"/>
                </a:cubicBezTo>
                <a:cubicBezTo>
                  <a:pt x="-615" y="9391"/>
                  <a:pt x="-379" y="4083"/>
                  <a:pt x="2358" y="2031"/>
                </a:cubicBezTo>
                <a:cubicBezTo>
                  <a:pt x="8520" y="-2588"/>
                  <a:pt x="17755" y="2568"/>
                  <a:pt x="25456" y="2568"/>
                </a:cubicBezTo>
              </a:path>
            </a:pathLst>
          </a:custGeom>
          <a:noFill/>
          <a:ln cap="flat" cmpd="sng" w="9525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Google Shape;379;p31"/>
          <p:cNvSpPr/>
          <p:nvPr/>
        </p:nvSpPr>
        <p:spPr>
          <a:xfrm>
            <a:off x="5808738" y="4717767"/>
            <a:ext cx="845900" cy="345500"/>
          </a:xfrm>
          <a:custGeom>
            <a:rect b="b" l="l" r="r" t="t"/>
            <a:pathLst>
              <a:path extrusionOk="0" h="13820" w="33836">
                <a:moveTo>
                  <a:pt x="6158" y="914"/>
                </a:moveTo>
                <a:cubicBezTo>
                  <a:pt x="15464" y="914"/>
                  <a:pt x="35810" y="-2743"/>
                  <a:pt x="33554" y="6285"/>
                </a:cubicBezTo>
                <a:cubicBezTo>
                  <a:pt x="30900" y="16905"/>
                  <a:pt x="9544" y="15000"/>
                  <a:pt x="786" y="8434"/>
                </a:cubicBezTo>
                <a:cubicBezTo>
                  <a:pt x="-1765" y="6522"/>
                  <a:pt x="3507" y="914"/>
                  <a:pt x="6695" y="914"/>
                </a:cubicBezTo>
              </a:path>
            </a:pathLst>
          </a:custGeom>
          <a:noFill/>
          <a:ln cap="flat" cmpd="sng" w="9525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p31"/>
          <p:cNvSpPr/>
          <p:nvPr/>
        </p:nvSpPr>
        <p:spPr>
          <a:xfrm>
            <a:off x="6808132" y="58128"/>
            <a:ext cx="606775" cy="255850"/>
          </a:xfrm>
          <a:custGeom>
            <a:rect b="b" l="l" r="r" t="t"/>
            <a:pathLst>
              <a:path extrusionOk="0" h="10234" w="24271">
                <a:moveTo>
                  <a:pt x="18827" y="898"/>
                </a:moveTo>
                <a:cubicBezTo>
                  <a:pt x="12797" y="-609"/>
                  <a:pt x="-2883" y="-515"/>
                  <a:pt x="563" y="4658"/>
                </a:cubicBezTo>
                <a:cubicBezTo>
                  <a:pt x="4861" y="11109"/>
                  <a:pt x="17212" y="11644"/>
                  <a:pt x="23661" y="7344"/>
                </a:cubicBezTo>
                <a:cubicBezTo>
                  <a:pt x="25876" y="5867"/>
                  <a:pt x="20132" y="3163"/>
                  <a:pt x="17752" y="1972"/>
                </a:cubicBezTo>
              </a:path>
            </a:pathLst>
          </a:custGeom>
          <a:noFill/>
          <a:ln cap="flat" cmpd="sng" w="9525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Google Shape;381;p31"/>
          <p:cNvSpPr/>
          <p:nvPr/>
        </p:nvSpPr>
        <p:spPr>
          <a:xfrm>
            <a:off x="8365230" y="897781"/>
            <a:ext cx="663925" cy="693625"/>
          </a:xfrm>
          <a:custGeom>
            <a:rect b="b" l="l" r="r" t="t"/>
            <a:pathLst>
              <a:path extrusionOk="0" h="27745" w="26557">
                <a:moveTo>
                  <a:pt x="25839" y="5989"/>
                </a:moveTo>
                <a:cubicBezTo>
                  <a:pt x="25839" y="12653"/>
                  <a:pt x="28401" y="21151"/>
                  <a:pt x="23690" y="25865"/>
                </a:cubicBezTo>
                <a:cubicBezTo>
                  <a:pt x="21005" y="28552"/>
                  <a:pt x="16207" y="27476"/>
                  <a:pt x="12409" y="27476"/>
                </a:cubicBezTo>
                <a:cubicBezTo>
                  <a:pt x="9142" y="27476"/>
                  <a:pt x="4700" y="28479"/>
                  <a:pt x="2740" y="25865"/>
                </a:cubicBezTo>
                <a:cubicBezTo>
                  <a:pt x="-1910" y="19663"/>
                  <a:pt x="-55" y="8247"/>
                  <a:pt x="5426" y="2766"/>
                </a:cubicBezTo>
                <a:cubicBezTo>
                  <a:pt x="9117" y="-925"/>
                  <a:pt x="15940" y="-114"/>
                  <a:pt x="21004" y="1154"/>
                </a:cubicBezTo>
                <a:cubicBezTo>
                  <a:pt x="24500" y="2029"/>
                  <a:pt x="27449" y="7600"/>
                  <a:pt x="25839" y="10824"/>
                </a:cubicBezTo>
              </a:path>
            </a:pathLst>
          </a:custGeom>
          <a:noFill/>
          <a:ln cap="flat" cmpd="sng" w="9525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Transform the data</a:t>
            </a:r>
            <a:endParaRPr sz="4200"/>
          </a:p>
        </p:txBody>
      </p:sp>
      <p:sp>
        <p:nvSpPr>
          <p:cNvPr id="387" name="Google Shape;387;p32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15443" l="7589" r="42477" t="30988"/>
          <a:stretch/>
        </p:blipFill>
        <p:spPr>
          <a:xfrm>
            <a:off x="94025" y="1101213"/>
            <a:ext cx="4297426" cy="29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4">
            <a:alphaModFix/>
          </a:blip>
          <a:srcRect b="13938" l="7713" r="48157" t="32514"/>
          <a:stretch/>
        </p:blipFill>
        <p:spPr>
          <a:xfrm>
            <a:off x="4552600" y="1074375"/>
            <a:ext cx="4525749" cy="31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2551600" y="308875"/>
            <a:ext cx="384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Before</a:t>
            </a:r>
            <a:endParaRPr b="1" sz="3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